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</p:sldIdLst>
  <p:sldSz cx="15113000" cy="21374100"/>
  <p:notesSz cx="6858000" cy="9144000"/>
  <p:embeddedFontLst>
    <p:embeddedFont>
      <p:font typeface="Iranian Sans" panose="01000500000000020002" pitchFamily="2" charset="-78"/>
      <p:regular r:id="rId3"/>
    </p:embeddedFont>
    <p:embeddedFont>
      <p:font typeface="IRANSans" panose="020B0604020202020204" charset="-78"/>
      <p:regular r:id="rId4"/>
    </p:embeddedFont>
    <p:embeddedFont>
      <p:font typeface="IRANSans Bold" panose="020B0604020202020204" charset="-78"/>
      <p:regular r:id="rId5"/>
    </p:embeddedFont>
    <p:embeddedFont>
      <p:font typeface="IRANSansX 1 Bold" panose="020B0604020202020204" charset="-78"/>
      <p:regular r:id="rId6"/>
    </p:embeddedFont>
    <p:embeddedFont>
      <p:font typeface="IRANSansX 1 Heavy" panose="020B0604020202020204" charset="-78"/>
      <p:regular r:id="rId7"/>
    </p:embeddedFont>
    <p:embeddedFont>
      <p:font typeface="IRANSansX 2 Heavy" panose="020B0604020202020204" charset="-78"/>
      <p:regular r:id="rId8"/>
    </p:embeddedFont>
    <p:embeddedFont>
      <p:font typeface="Times New Roman Bold" panose="02020803070505020304" pitchFamily="18" charset="0"/>
      <p:regular r:id="rId9"/>
      <p:bold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>
        <p:scale>
          <a:sx n="50" d="100"/>
          <a:sy n="50" d="100"/>
        </p:scale>
        <p:origin x="1206" y="-2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6.fntdata"/><Relationship Id="rId13" Type="http://schemas.openxmlformats.org/officeDocument/2006/relationships/theme" Target="theme/theme1.xml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presProps" Target="presProps.xml"/><Relationship Id="rId5" Type="http://schemas.openxmlformats.org/officeDocument/2006/relationships/font" Target="fonts/font3.fntdata"/><Relationship Id="rId10" Type="http://schemas.openxmlformats.org/officeDocument/2006/relationships/font" Target="fonts/font8.fntdata"/><Relationship Id="rId4" Type="http://schemas.openxmlformats.org/officeDocument/2006/relationships/font" Target="fonts/font2.fntdata"/><Relationship Id="rId9" Type="http://schemas.openxmlformats.org/officeDocument/2006/relationships/font" Target="fonts/font7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svg"/><Relationship Id="rId26" Type="http://schemas.openxmlformats.org/officeDocument/2006/relationships/image" Target="../media/image25.sv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svg"/><Relationship Id="rId25" Type="http://schemas.openxmlformats.org/officeDocument/2006/relationships/image" Target="../media/image24.sv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24" Type="http://schemas.openxmlformats.org/officeDocument/2006/relationships/image" Target="../media/image23.png"/><Relationship Id="rId5" Type="http://schemas.openxmlformats.org/officeDocument/2006/relationships/image" Target="../media/image4.png"/><Relationship Id="rId15" Type="http://schemas.openxmlformats.org/officeDocument/2006/relationships/image" Target="../media/image14.svg"/><Relationship Id="rId23" Type="http://schemas.openxmlformats.org/officeDocument/2006/relationships/image" Target="../media/image22.png"/><Relationship Id="rId10" Type="http://schemas.openxmlformats.org/officeDocument/2006/relationships/image" Target="../media/image9.png"/><Relationship Id="rId19" Type="http://schemas.openxmlformats.org/officeDocument/2006/relationships/image" Target="../media/image18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Relationship Id="rId22" Type="http://schemas.openxmlformats.org/officeDocument/2006/relationships/image" Target="../media/image21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63268" y="0"/>
            <a:ext cx="15223921" cy="7445038"/>
          </a:xfrm>
          <a:custGeom>
            <a:avLst/>
            <a:gdLst/>
            <a:ahLst/>
            <a:cxnLst/>
            <a:rect l="l" t="t" r="r" b="b"/>
            <a:pathLst>
              <a:path w="15256750" h="7445038">
                <a:moveTo>
                  <a:pt x="0" y="0"/>
                </a:moveTo>
                <a:lnTo>
                  <a:pt x="15256750" y="0"/>
                </a:lnTo>
                <a:lnTo>
                  <a:pt x="15256750" y="7445038"/>
                </a:lnTo>
                <a:lnTo>
                  <a:pt x="0" y="744503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3" b="-201833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>
            <a:spLocks noGrp="1" noRot="1" noMove="1" noResize="1" noEditPoints="1" noAdjustHandles="1" noChangeArrowheads="1" noChangeShapeType="1"/>
          </p:cNvSpPr>
          <p:nvPr/>
        </p:nvSpPr>
        <p:spPr>
          <a:xfrm rot="6035131" flipV="1">
            <a:off x="4971813" y="2791230"/>
            <a:ext cx="655626" cy="716531"/>
          </a:xfrm>
          <a:custGeom>
            <a:avLst/>
            <a:gdLst/>
            <a:ahLst/>
            <a:cxnLst/>
            <a:rect l="l" t="t" r="r" b="b"/>
            <a:pathLst>
              <a:path w="655626" h="716531">
                <a:moveTo>
                  <a:pt x="0" y="716532"/>
                </a:moveTo>
                <a:lnTo>
                  <a:pt x="655626" y="716532"/>
                </a:lnTo>
                <a:lnTo>
                  <a:pt x="655626" y="0"/>
                </a:lnTo>
                <a:lnTo>
                  <a:pt x="0" y="0"/>
                </a:lnTo>
                <a:lnTo>
                  <a:pt x="0" y="716532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>
            <a:spLocks noGrp="1" noRot="1" noMove="1" noResize="1" noEditPoints="1" noAdjustHandles="1" noChangeArrowheads="1" noChangeShapeType="1"/>
          </p:cNvSpPr>
          <p:nvPr/>
        </p:nvSpPr>
        <p:spPr>
          <a:xfrm rot="3338711">
            <a:off x="9661788" y="2818498"/>
            <a:ext cx="653451" cy="714154"/>
          </a:xfrm>
          <a:custGeom>
            <a:avLst/>
            <a:gdLst/>
            <a:ahLst/>
            <a:cxnLst/>
            <a:rect l="l" t="t" r="r" b="b"/>
            <a:pathLst>
              <a:path w="653451" h="714154">
                <a:moveTo>
                  <a:pt x="0" y="0"/>
                </a:moveTo>
                <a:lnTo>
                  <a:pt x="653450" y="0"/>
                </a:lnTo>
                <a:lnTo>
                  <a:pt x="653450" y="714154"/>
                </a:lnTo>
                <a:lnTo>
                  <a:pt x="0" y="71415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5515184" y="2899511"/>
            <a:ext cx="4284929" cy="621315"/>
          </a:xfrm>
          <a:custGeom>
            <a:avLst/>
            <a:gdLst/>
            <a:ahLst/>
            <a:cxnLst/>
            <a:rect l="l" t="t" r="r" b="b"/>
            <a:pathLst>
              <a:path w="4284929" h="621315">
                <a:moveTo>
                  <a:pt x="0" y="0"/>
                </a:moveTo>
                <a:lnTo>
                  <a:pt x="4284929" y="0"/>
                </a:lnTo>
                <a:lnTo>
                  <a:pt x="4284929" y="621315"/>
                </a:lnTo>
                <a:lnTo>
                  <a:pt x="0" y="62131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207267" y="-99006"/>
            <a:ext cx="2509841" cy="2516813"/>
          </a:xfrm>
          <a:custGeom>
            <a:avLst/>
            <a:gdLst/>
            <a:ahLst/>
            <a:cxnLst/>
            <a:rect l="l" t="t" r="r" b="b"/>
            <a:pathLst>
              <a:path w="2509841" h="2516813">
                <a:moveTo>
                  <a:pt x="0" y="0"/>
                </a:moveTo>
                <a:lnTo>
                  <a:pt x="2509841" y="0"/>
                </a:lnTo>
                <a:lnTo>
                  <a:pt x="2509841" y="2516813"/>
                </a:lnTo>
                <a:lnTo>
                  <a:pt x="0" y="251681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>
            <a:spLocks noGrp="1" noRot="1" noMove="1" noResize="1" noEditPoints="1" noAdjustHandles="1" noChangeArrowheads="1" noChangeShapeType="1"/>
          </p:cNvSpPr>
          <p:nvPr/>
        </p:nvSpPr>
        <p:spPr>
          <a:xfrm rot="10800000">
            <a:off x="9676710" y="-255621"/>
            <a:ext cx="6048000" cy="6600819"/>
          </a:xfrm>
          <a:prstGeom prst="rtTriangle">
            <a:avLst/>
          </a:pr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8" name="Freeform 8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3301593" y="568749"/>
            <a:ext cx="1344961" cy="1344961"/>
          </a:xfrm>
          <a:prstGeom prst="ellipse">
            <a:avLst/>
          </a:pr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3119100" y="189338"/>
            <a:ext cx="1696433" cy="1963312"/>
          </a:xfrm>
          <a:custGeom>
            <a:avLst/>
            <a:gdLst/>
            <a:ahLst/>
            <a:cxnLst/>
            <a:rect l="l" t="t" r="r" b="b"/>
            <a:pathLst>
              <a:path w="1696433" h="1963312">
                <a:moveTo>
                  <a:pt x="0" y="0"/>
                </a:moveTo>
                <a:lnTo>
                  <a:pt x="1696432" y="0"/>
                </a:lnTo>
                <a:lnTo>
                  <a:pt x="1696432" y="1963312"/>
                </a:lnTo>
                <a:lnTo>
                  <a:pt x="0" y="1963312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20204" t="-9320" r="-12494" b="-534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63268" y="5965532"/>
            <a:ext cx="15223921" cy="2766728"/>
          </a:xfrm>
          <a:custGeom>
            <a:avLst/>
            <a:gdLst/>
            <a:ahLst/>
            <a:cxnLst/>
            <a:rect l="l" t="t" r="r" b="b"/>
            <a:pathLst>
              <a:path w="15256750" h="2766728">
                <a:moveTo>
                  <a:pt x="0" y="0"/>
                </a:moveTo>
                <a:lnTo>
                  <a:pt x="15256751" y="0"/>
                </a:lnTo>
                <a:lnTo>
                  <a:pt x="15256751" y="2766728"/>
                </a:lnTo>
                <a:lnTo>
                  <a:pt x="0" y="2766728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t="-232954" b="-49420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63268" y="8585052"/>
            <a:ext cx="15223920" cy="8407845"/>
          </a:xfrm>
          <a:custGeom>
            <a:avLst/>
            <a:gdLst/>
            <a:ahLst/>
            <a:cxnLst/>
            <a:rect l="l" t="t" r="r" b="b"/>
            <a:pathLst>
              <a:path w="15183267" h="8407845">
                <a:moveTo>
                  <a:pt x="0" y="0"/>
                </a:moveTo>
                <a:lnTo>
                  <a:pt x="15183267" y="0"/>
                </a:lnTo>
                <a:lnTo>
                  <a:pt x="15183267" y="8407845"/>
                </a:lnTo>
                <a:lnTo>
                  <a:pt x="0" y="8407845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t="-111105" r="-900" b="-62210"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12" name="Freeform 12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63267" y="16775814"/>
            <a:ext cx="15223921" cy="2644310"/>
          </a:xfrm>
          <a:custGeom>
            <a:avLst/>
            <a:gdLst/>
            <a:ahLst/>
            <a:cxnLst/>
            <a:rect l="l" t="t" r="r" b="b"/>
            <a:pathLst>
              <a:path w="15120000" h="2644310">
                <a:moveTo>
                  <a:pt x="0" y="0"/>
                </a:moveTo>
                <a:lnTo>
                  <a:pt x="15120000" y="0"/>
                </a:lnTo>
                <a:lnTo>
                  <a:pt x="15120000" y="2644310"/>
                </a:lnTo>
                <a:lnTo>
                  <a:pt x="0" y="264431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t="-662131" b="-95558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Freeform 13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63267" y="19135914"/>
            <a:ext cx="15223921" cy="2614540"/>
          </a:xfrm>
          <a:custGeom>
            <a:avLst/>
            <a:gdLst/>
            <a:ahLst/>
            <a:cxnLst/>
            <a:rect l="l" t="t" r="r" b="b"/>
            <a:pathLst>
              <a:path w="15183267" h="2614540">
                <a:moveTo>
                  <a:pt x="0" y="0"/>
                </a:moveTo>
                <a:lnTo>
                  <a:pt x="15183268" y="0"/>
                </a:lnTo>
                <a:lnTo>
                  <a:pt x="15183268" y="2614541"/>
                </a:lnTo>
                <a:lnTo>
                  <a:pt x="0" y="2614541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t="-766754" b="-433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TextBox 14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610750" y="2920547"/>
            <a:ext cx="4018508" cy="5129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 rtl="1">
              <a:lnSpc>
                <a:spcPts val="4049"/>
              </a:lnSpc>
              <a:spcBef>
                <a:spcPct val="0"/>
              </a:spcBef>
            </a:pPr>
            <a:r>
              <a:rPr lang="ar-EG" sz="2934" b="1" dirty="0">
                <a:solidFill>
                  <a:srgbClr val="FFFFFF"/>
                </a:solidFill>
                <a:latin typeface="IRANSansX 1 Bold"/>
                <a:ea typeface="IRANSansX 1 Bold"/>
                <a:cs typeface="IRANSansX 1 Bold"/>
                <a:sym typeface="IRANSansX 1 Bold"/>
                <a:rtl/>
              </a:rPr>
              <a:t>نیازسنجی مبتنی بر فناوری</a:t>
            </a:r>
          </a:p>
        </p:txBody>
      </p:sp>
      <p:sp>
        <p:nvSpPr>
          <p:cNvPr id="15" name="Freeform 15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906504" y="3115806"/>
            <a:ext cx="13346016" cy="3834742"/>
          </a:xfrm>
          <a:custGeom>
            <a:avLst/>
            <a:gdLst/>
            <a:ahLst/>
            <a:cxnLst/>
            <a:rect l="l" t="t" r="r" b="b"/>
            <a:pathLst>
              <a:path w="13346016" h="3834742">
                <a:moveTo>
                  <a:pt x="0" y="0"/>
                </a:moveTo>
                <a:lnTo>
                  <a:pt x="13346016" y="0"/>
                </a:lnTo>
                <a:lnTo>
                  <a:pt x="13346016" y="3834742"/>
                </a:lnTo>
                <a:lnTo>
                  <a:pt x="0" y="3834742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alphaModFix amt="84000"/>
            </a:blip>
            <a:stretch>
              <a:fillRect t="-19533" b="-19533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6" name="TextBox 16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445799" y="2161578"/>
            <a:ext cx="8228402" cy="6051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971"/>
              </a:lnSpc>
              <a:spcBef>
                <a:spcPct val="0"/>
              </a:spcBef>
            </a:pPr>
            <a:r>
              <a:rPr lang="en-US" sz="3550" b="1" u="none" strike="noStrike">
                <a:solidFill>
                  <a:srgbClr val="1A5B5C"/>
                </a:solidFill>
                <a:latin typeface="IRANSansX 1 Heavy"/>
                <a:ea typeface="IRANSansX 1 Heavy"/>
                <a:cs typeface="IRANSansX 1 Heavy"/>
                <a:sym typeface="IRANSansX 1 Heavy"/>
              </a:rPr>
              <a:t> </a:t>
            </a:r>
            <a:r>
              <a:rPr lang="ar-EG" sz="3550" b="1" u="none" strike="noStrike">
                <a:solidFill>
                  <a:srgbClr val="1A5B5C"/>
                </a:solidFill>
                <a:latin typeface="IRANSansX 1 Heavy"/>
                <a:ea typeface="IRANSansX 1 Heavy"/>
                <a:cs typeface="IRANSansX 1 Heavy"/>
                <a:sym typeface="IRANSansX 1 Heavy"/>
                <a:rtl/>
              </a:rPr>
              <a:t>دانشگاه علوم پزشکی تهران</a:t>
            </a:r>
            <a:r>
              <a:rPr lang="en-US" sz="3550" b="1" u="none" strike="noStrike">
                <a:solidFill>
                  <a:srgbClr val="1A5B5C"/>
                </a:solidFill>
                <a:latin typeface="IRANSansX 1 Heavy"/>
                <a:ea typeface="IRANSansX 1 Heavy"/>
                <a:cs typeface="IRANSansX 1 Heavy"/>
                <a:sym typeface="IRANSansX 1 Heavy"/>
              </a:rPr>
              <a:t> </a:t>
            </a:r>
          </a:p>
        </p:txBody>
      </p:sp>
      <p:sp>
        <p:nvSpPr>
          <p:cNvPr id="17" name="TextBox 17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021133" y="719839"/>
            <a:ext cx="7022293" cy="13845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359"/>
              </a:lnSpc>
            </a:pPr>
            <a:r>
              <a:rPr lang="ar-EG" sz="8113" b="1">
                <a:solidFill>
                  <a:srgbClr val="1A5B5C"/>
                </a:solidFill>
                <a:latin typeface="IRANSansX 2 Heavy"/>
                <a:ea typeface="IRANSansX 2 Heavy"/>
                <a:cs typeface="IRANSansX 2 Heavy"/>
                <a:sym typeface="IRANSansX 2 Heavy"/>
                <a:rtl/>
              </a:rPr>
              <a:t>فن بازار سلامت</a:t>
            </a:r>
            <a:r>
              <a:rPr lang="en-US" sz="8113" b="1">
                <a:solidFill>
                  <a:srgbClr val="1A5B5C"/>
                </a:solidFill>
                <a:latin typeface="IRANSansX 2 Heavy"/>
                <a:ea typeface="IRANSansX 2 Heavy"/>
                <a:cs typeface="IRANSansX 2 Heavy"/>
                <a:sym typeface="IRANSansX 2 Heavy"/>
              </a:rPr>
              <a:t> </a:t>
            </a:r>
          </a:p>
        </p:txBody>
      </p:sp>
      <p:sp>
        <p:nvSpPr>
          <p:cNvPr id="18" name="TextBox 18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681919" y="194368"/>
            <a:ext cx="3639446" cy="6051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971"/>
              </a:lnSpc>
              <a:spcBef>
                <a:spcPct val="0"/>
              </a:spcBef>
            </a:pPr>
            <a:r>
              <a:rPr lang="en-US" sz="3550" b="1" u="none" strike="noStrike" dirty="0">
                <a:solidFill>
                  <a:srgbClr val="1A5B5C"/>
                </a:solidFill>
                <a:latin typeface="IRANSansX 1 Heavy"/>
                <a:ea typeface="IRANSansX 1 Heavy"/>
                <a:cs typeface="IRANSansX 1 Heavy"/>
                <a:sym typeface="IRANSansX 1 Heavy"/>
              </a:rPr>
              <a:t> </a:t>
            </a:r>
            <a:r>
              <a:rPr lang="ar-EG" sz="3550" b="1" u="none" strike="noStrike" dirty="0">
                <a:solidFill>
                  <a:srgbClr val="1A5B5C"/>
                </a:solidFill>
                <a:latin typeface="IRANSansX 1 Heavy"/>
                <a:ea typeface="IRANSansX 1 Heavy"/>
                <a:cs typeface="IRANSansX 1 Heavy"/>
                <a:sym typeface="IRANSansX 1 Heavy"/>
                <a:rtl/>
              </a:rPr>
              <a:t>همایش و</a:t>
            </a:r>
          </a:p>
        </p:txBody>
      </p:sp>
      <p:sp>
        <p:nvSpPr>
          <p:cNvPr id="19" name="Freeform 19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9437349" y="19524005"/>
            <a:ext cx="725529" cy="725529"/>
          </a:xfrm>
          <a:custGeom>
            <a:avLst/>
            <a:gdLst/>
            <a:ahLst/>
            <a:cxnLst/>
            <a:rect l="l" t="t" r="r" b="b"/>
            <a:pathLst>
              <a:path w="725529" h="725529">
                <a:moveTo>
                  <a:pt x="0" y="0"/>
                </a:moveTo>
                <a:lnTo>
                  <a:pt x="725528" y="0"/>
                </a:lnTo>
                <a:lnTo>
                  <a:pt x="725528" y="725528"/>
                </a:lnTo>
                <a:lnTo>
                  <a:pt x="0" y="72552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0" name="Freeform 20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5771296" y="19452238"/>
            <a:ext cx="764764" cy="780372"/>
          </a:xfrm>
          <a:custGeom>
            <a:avLst/>
            <a:gdLst/>
            <a:ahLst/>
            <a:cxnLst/>
            <a:rect l="l" t="t" r="r" b="b"/>
            <a:pathLst>
              <a:path w="764764" h="780372">
                <a:moveTo>
                  <a:pt x="0" y="0"/>
                </a:moveTo>
                <a:lnTo>
                  <a:pt x="764764" y="0"/>
                </a:lnTo>
                <a:lnTo>
                  <a:pt x="764764" y="780372"/>
                </a:lnTo>
                <a:lnTo>
                  <a:pt x="0" y="78037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1" name="Freeform 21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97456" y="19310249"/>
            <a:ext cx="1100396" cy="1100396"/>
          </a:xfrm>
          <a:custGeom>
            <a:avLst/>
            <a:gdLst/>
            <a:ahLst/>
            <a:cxnLst/>
            <a:rect l="l" t="t" r="r" b="b"/>
            <a:pathLst>
              <a:path w="1100396" h="1100396">
                <a:moveTo>
                  <a:pt x="0" y="0"/>
                </a:moveTo>
                <a:lnTo>
                  <a:pt x="1100395" y="0"/>
                </a:lnTo>
                <a:lnTo>
                  <a:pt x="1100395" y="1100396"/>
                </a:lnTo>
                <a:lnTo>
                  <a:pt x="0" y="1100396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2" name="AutoShape 22"/>
          <p:cNvSpPr>
            <a:spLocks noGrp="1" noRot="1" noMove="1" noResize="1" noEditPoints="1" noAdjustHandles="1" noChangeArrowheads="1" noChangeShapeType="1"/>
          </p:cNvSpPr>
          <p:nvPr/>
        </p:nvSpPr>
        <p:spPr>
          <a:xfrm flipH="1" flipV="1">
            <a:off x="7226161" y="20972141"/>
            <a:ext cx="0" cy="507705"/>
          </a:xfrm>
          <a:prstGeom prst="line">
            <a:avLst/>
          </a:prstGeom>
          <a:ln w="952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 dirty="0"/>
          </a:p>
        </p:txBody>
      </p:sp>
      <p:sp>
        <p:nvSpPr>
          <p:cNvPr id="24" name="Freeform 24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7383324" y="21062299"/>
            <a:ext cx="392376" cy="392376"/>
          </a:xfrm>
          <a:custGeom>
            <a:avLst/>
            <a:gdLst/>
            <a:ahLst/>
            <a:cxnLst/>
            <a:rect l="l" t="t" r="r" b="b"/>
            <a:pathLst>
              <a:path w="392376" h="392376">
                <a:moveTo>
                  <a:pt x="0" y="0"/>
                </a:moveTo>
                <a:lnTo>
                  <a:pt x="392375" y="0"/>
                </a:lnTo>
                <a:lnTo>
                  <a:pt x="392375" y="392376"/>
                </a:lnTo>
                <a:lnTo>
                  <a:pt x="0" y="39237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5" name="Freeform 25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923524" y="21135998"/>
            <a:ext cx="375204" cy="371452"/>
          </a:xfrm>
          <a:custGeom>
            <a:avLst/>
            <a:gdLst/>
            <a:ahLst/>
            <a:cxnLst/>
            <a:rect l="l" t="t" r="r" b="b"/>
            <a:pathLst>
              <a:path w="375204" h="371452">
                <a:moveTo>
                  <a:pt x="0" y="0"/>
                </a:moveTo>
                <a:lnTo>
                  <a:pt x="375203" y="0"/>
                </a:lnTo>
                <a:lnTo>
                  <a:pt x="375203" y="371452"/>
                </a:lnTo>
                <a:lnTo>
                  <a:pt x="0" y="37145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6" name="Freeform 26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956922" y="20876447"/>
            <a:ext cx="408466" cy="408466"/>
          </a:xfrm>
          <a:custGeom>
            <a:avLst/>
            <a:gdLst/>
            <a:ahLst/>
            <a:cxnLst/>
            <a:rect l="l" t="t" r="r" b="b"/>
            <a:pathLst>
              <a:path w="408466" h="408466">
                <a:moveTo>
                  <a:pt x="0" y="0"/>
                </a:moveTo>
                <a:lnTo>
                  <a:pt x="408467" y="0"/>
                </a:lnTo>
                <a:lnTo>
                  <a:pt x="408467" y="408466"/>
                </a:lnTo>
                <a:lnTo>
                  <a:pt x="0" y="40846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7" name="TextBox 27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0467677" y="19459807"/>
            <a:ext cx="2965218" cy="7176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 rtl="1">
              <a:lnSpc>
                <a:spcPts val="2970"/>
              </a:lnSpc>
              <a:spcBef>
                <a:spcPct val="0"/>
              </a:spcBef>
            </a:pPr>
            <a:r>
              <a:rPr lang="ar-EG" sz="2121" b="1" u="none" strike="noStrike">
                <a:solidFill>
                  <a:srgbClr val="1A5B5C"/>
                </a:solidFill>
                <a:latin typeface="IRANSans Bold"/>
                <a:ea typeface="IRANSans Bold"/>
                <a:cs typeface="IRANSans Bold"/>
                <a:sym typeface="IRANSans Bold"/>
                <a:rtl/>
              </a:rPr>
              <a:t>مکان برگزاری: </a:t>
            </a:r>
          </a:p>
          <a:p>
            <a:pPr marL="0" lvl="0" indent="0" algn="r" rtl="1">
              <a:lnSpc>
                <a:spcPts val="2970"/>
              </a:lnSpc>
              <a:spcBef>
                <a:spcPct val="0"/>
              </a:spcBef>
            </a:pPr>
            <a:r>
              <a:rPr lang="ar-EG" sz="2121" b="1" u="none" strike="noStrike">
                <a:solidFill>
                  <a:srgbClr val="1A5B5C"/>
                </a:solidFill>
                <a:latin typeface="IRANSans Bold"/>
                <a:ea typeface="IRANSans Bold"/>
                <a:cs typeface="IRANSans Bold"/>
                <a:sym typeface="IRANSans Bold"/>
                <a:rtl/>
              </a:rPr>
              <a:t>دانشگاه علوم پزشکی تهران</a:t>
            </a:r>
          </a:p>
        </p:txBody>
      </p:sp>
      <p:sp>
        <p:nvSpPr>
          <p:cNvPr id="28" name="TextBox 28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262161" y="19459807"/>
            <a:ext cx="1839813" cy="7176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 rtl="1">
              <a:lnSpc>
                <a:spcPts val="2970"/>
              </a:lnSpc>
              <a:spcBef>
                <a:spcPct val="0"/>
              </a:spcBef>
            </a:pPr>
            <a:r>
              <a:rPr lang="ar-EG" sz="2121" b="1" u="none" strike="noStrike">
                <a:solidFill>
                  <a:srgbClr val="1A5B5C"/>
                </a:solidFill>
                <a:latin typeface="IRANSans Bold"/>
                <a:ea typeface="IRANSans Bold"/>
                <a:cs typeface="IRANSans Bold"/>
                <a:sym typeface="IRANSans Bold"/>
                <a:rtl/>
              </a:rPr>
              <a:t>تاریخ برگزاری: </a:t>
            </a:r>
          </a:p>
          <a:p>
            <a:pPr marL="0" lvl="0" indent="0" algn="r" rtl="1">
              <a:lnSpc>
                <a:spcPts val="2970"/>
              </a:lnSpc>
              <a:spcBef>
                <a:spcPct val="0"/>
              </a:spcBef>
            </a:pPr>
            <a:r>
              <a:rPr lang="en-US" sz="2121" b="1" u="none" strike="noStrike">
                <a:solidFill>
                  <a:srgbClr val="1A5B5C"/>
                </a:solidFill>
                <a:latin typeface="IRANSans Bold"/>
                <a:ea typeface="IRANSans Bold"/>
                <a:cs typeface="IRANSans Bold"/>
                <a:sym typeface="IRANSans Bold"/>
              </a:rPr>
              <a:t>۱۹</a:t>
            </a:r>
            <a:r>
              <a:rPr lang="ar-EG" sz="2121" b="1" u="none" strike="noStrike">
                <a:solidFill>
                  <a:srgbClr val="1A5B5C"/>
                </a:solidFill>
                <a:latin typeface="IRANSans Bold"/>
                <a:ea typeface="IRANSans Bold"/>
                <a:cs typeface="IRANSans Bold"/>
                <a:sym typeface="IRANSans Bold"/>
                <a:rtl/>
              </a:rPr>
              <a:t> و </a:t>
            </a:r>
            <a:r>
              <a:rPr lang="en-US" sz="2121" b="1" u="none" strike="noStrike">
                <a:solidFill>
                  <a:srgbClr val="1A5B5C"/>
                </a:solidFill>
                <a:latin typeface="IRANSans Bold"/>
                <a:ea typeface="IRANSans Bold"/>
                <a:cs typeface="IRANSans Bold"/>
                <a:sym typeface="IRANSans Bold"/>
              </a:rPr>
              <a:t>۲۰</a:t>
            </a:r>
            <a:r>
              <a:rPr lang="ar-EG" sz="2121" b="1" u="none" strike="noStrike">
                <a:solidFill>
                  <a:srgbClr val="1A5B5C"/>
                </a:solidFill>
                <a:latin typeface="IRANSans Bold"/>
                <a:ea typeface="IRANSans Bold"/>
                <a:cs typeface="IRANSans Bold"/>
                <a:sym typeface="IRANSans Bold"/>
                <a:rtl/>
              </a:rPr>
              <a:t> آبان </a:t>
            </a:r>
            <a:r>
              <a:rPr lang="en-US" sz="2121" b="1" u="none" strike="noStrike">
                <a:solidFill>
                  <a:srgbClr val="1A5B5C"/>
                </a:solidFill>
                <a:latin typeface="IRANSans Bold"/>
                <a:ea typeface="IRANSans Bold"/>
                <a:cs typeface="IRANSans Bold"/>
                <a:sym typeface="IRANSans Bold"/>
              </a:rPr>
              <a:t>۱۴۰۵</a:t>
            </a:r>
          </a:p>
        </p:txBody>
      </p:sp>
      <p:sp>
        <p:nvSpPr>
          <p:cNvPr id="29" name="TextBox 29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1404385" y="21201257"/>
            <a:ext cx="2808163" cy="2695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 rtl="1">
              <a:lnSpc>
                <a:spcPts val="1985"/>
              </a:lnSpc>
              <a:spcBef>
                <a:spcPct val="0"/>
              </a:spcBef>
            </a:pPr>
            <a:r>
              <a:rPr lang="en-US" sz="1985" b="1" u="none" strike="noStrike" dirty="0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Satim.tums.ac.ir/</a:t>
            </a:r>
            <a:r>
              <a:rPr lang="en-US" sz="1985" b="1" u="none" strike="noStrike" dirty="0" err="1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fanbazar</a:t>
            </a:r>
            <a:endParaRPr lang="en-US" sz="1985" b="1" u="none" strike="noStrike" dirty="0">
              <a:solidFill>
                <a:srgbClr val="FFFFFF"/>
              </a:solidFill>
              <a:latin typeface="Times New Roman Bold"/>
              <a:ea typeface="Times New Roman Bold"/>
              <a:cs typeface="Times New Roman Bold"/>
              <a:sym typeface="Times New Roman Bold"/>
            </a:endParaRPr>
          </a:p>
        </p:txBody>
      </p:sp>
      <p:sp>
        <p:nvSpPr>
          <p:cNvPr id="30" name="TextBox 30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830713" y="20745450"/>
            <a:ext cx="1582787" cy="3590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 rtl="1">
              <a:lnSpc>
                <a:spcPts val="2784"/>
              </a:lnSpc>
              <a:spcBef>
                <a:spcPct val="0"/>
              </a:spcBef>
            </a:pPr>
            <a:r>
              <a:rPr lang="ar-EG" sz="2017" b="1" u="none" strike="noStrike" dirty="0">
                <a:solidFill>
                  <a:srgbClr val="FFFFFF"/>
                </a:solidFill>
                <a:latin typeface="IRANSans Bold"/>
                <a:ea typeface="IRANSans Bold"/>
                <a:cs typeface="IRANSans Bold"/>
                <a:sym typeface="IRANSans Bold"/>
                <a:rtl/>
              </a:rPr>
              <a:t>اطلاعات تماس:</a:t>
            </a:r>
          </a:p>
        </p:txBody>
      </p:sp>
      <p:sp>
        <p:nvSpPr>
          <p:cNvPr id="31" name="TextBox 31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441589" y="21212497"/>
            <a:ext cx="2541984" cy="2949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 rtl="1">
              <a:lnSpc>
                <a:spcPts val="2338"/>
              </a:lnSpc>
              <a:spcBef>
                <a:spcPct val="0"/>
              </a:spcBef>
            </a:pPr>
            <a:r>
              <a:rPr lang="en-US" sz="1600" u="none" strike="noStrike" dirty="0">
                <a:solidFill>
                  <a:srgbClr val="FFFFFF"/>
                </a:solidFill>
                <a:latin typeface="IRANSans"/>
                <a:ea typeface="IRANSans"/>
                <a:cs typeface="IRANSans"/>
                <a:sym typeface="IRANSans"/>
              </a:rPr>
              <a:t>۰۹۹۶۴۲۴۲۶۸۰</a:t>
            </a:r>
            <a:r>
              <a:rPr lang="ar-EG" sz="1600" u="none" strike="noStrike" dirty="0">
                <a:solidFill>
                  <a:srgbClr val="FFFFFF"/>
                </a:solidFill>
                <a:latin typeface="IRANSans"/>
                <a:ea typeface="IRANSans"/>
                <a:cs typeface="IRANSans"/>
                <a:sym typeface="IRANSans"/>
                <a:rtl/>
              </a:rPr>
              <a:t> - </a:t>
            </a:r>
            <a:r>
              <a:rPr lang="en-US" sz="1600" u="none" strike="noStrike" dirty="0">
                <a:solidFill>
                  <a:srgbClr val="FFFFFF"/>
                </a:solidFill>
                <a:latin typeface="IRANSans"/>
                <a:ea typeface="IRANSans"/>
                <a:cs typeface="IRANSans"/>
                <a:sym typeface="IRANSans"/>
              </a:rPr>
              <a:t>۰۲۱-۴۳۰۵۲۴۰۰</a:t>
            </a:r>
          </a:p>
        </p:txBody>
      </p:sp>
      <p:sp>
        <p:nvSpPr>
          <p:cNvPr id="32" name="TextBox 32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858965" y="19423331"/>
            <a:ext cx="1506549" cy="7141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 rtl="1">
              <a:lnSpc>
                <a:spcPts val="2970"/>
              </a:lnSpc>
              <a:spcBef>
                <a:spcPct val="0"/>
              </a:spcBef>
            </a:pPr>
            <a:r>
              <a:rPr lang="ar-EG" sz="2121" b="1" u="none" strike="noStrike">
                <a:solidFill>
                  <a:srgbClr val="1A5B5C"/>
                </a:solidFill>
                <a:latin typeface="IRANSans Bold"/>
                <a:ea typeface="IRANSans Bold"/>
                <a:cs typeface="IRANSans Bold"/>
                <a:sym typeface="IRANSans Bold"/>
                <a:rtl/>
              </a:rPr>
              <a:t>مهلت ارسال: </a:t>
            </a:r>
          </a:p>
          <a:p>
            <a:pPr marL="0" lvl="0" indent="0" algn="r" rtl="1">
              <a:lnSpc>
                <a:spcPts val="2970"/>
              </a:lnSpc>
              <a:spcBef>
                <a:spcPct val="0"/>
              </a:spcBef>
            </a:pPr>
            <a:r>
              <a:rPr lang="en-US" sz="2121" b="1" u="none" strike="noStrike">
                <a:solidFill>
                  <a:srgbClr val="1A5B5C"/>
                </a:solidFill>
                <a:latin typeface="IRANSans Bold"/>
                <a:ea typeface="IRANSans Bold"/>
                <a:cs typeface="IRANSans Bold"/>
                <a:sym typeface="IRANSans Bold"/>
              </a:rPr>
              <a:t>۲۵</a:t>
            </a:r>
            <a:r>
              <a:rPr lang="ar-EG" sz="2121" b="1" u="none" strike="noStrike">
                <a:solidFill>
                  <a:srgbClr val="1A5B5C"/>
                </a:solidFill>
                <a:latin typeface="IRANSans Bold"/>
                <a:ea typeface="IRANSans Bold"/>
                <a:cs typeface="IRANSans Bold"/>
                <a:sym typeface="IRANSans Bold"/>
                <a:rtl/>
              </a:rPr>
              <a:t> شهریور</a:t>
            </a:r>
          </a:p>
        </p:txBody>
      </p:sp>
      <p:sp>
        <p:nvSpPr>
          <p:cNvPr id="33" name="TextBox 33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597851" y="19391549"/>
            <a:ext cx="1628550" cy="9081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 rtl="1">
              <a:lnSpc>
                <a:spcPts val="2487"/>
              </a:lnSpc>
              <a:spcBef>
                <a:spcPct val="0"/>
              </a:spcBef>
            </a:pPr>
            <a:r>
              <a:rPr lang="ar-EG" sz="1777" b="1" u="none" strike="noStrike">
                <a:solidFill>
                  <a:srgbClr val="1A5B5C"/>
                </a:solidFill>
                <a:latin typeface="IRANSans Bold"/>
                <a:ea typeface="IRANSans Bold"/>
                <a:cs typeface="IRANSans Bold"/>
                <a:sym typeface="IRANSans Bold"/>
                <a:rtl/>
              </a:rPr>
              <a:t>برای ثبت‌نام و اطلاعات بیشتر،  اسکن کنید.</a:t>
            </a:r>
          </a:p>
        </p:txBody>
      </p:sp>
      <p:sp>
        <p:nvSpPr>
          <p:cNvPr id="34" name="TextBox 34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941690" y="21164573"/>
            <a:ext cx="2405360" cy="2695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 rtl="1">
              <a:lnSpc>
                <a:spcPts val="1985"/>
              </a:lnSpc>
              <a:spcBef>
                <a:spcPct val="0"/>
              </a:spcBef>
            </a:pPr>
            <a:r>
              <a:rPr lang="en-US" sz="1985" b="1" u="none" strike="noStrike">
                <a:solidFill>
                  <a:srgbClr val="FFFFFF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fanbazaar@tums.ac.ir</a:t>
            </a:r>
          </a:p>
        </p:txBody>
      </p:sp>
      <p:sp>
        <p:nvSpPr>
          <p:cNvPr id="35" name="AutoShape 35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950398" y="19470320"/>
            <a:ext cx="0" cy="779213"/>
          </a:xfrm>
          <a:prstGeom prst="line">
            <a:avLst/>
          </a:prstGeom>
          <a:ln w="9525" cap="flat">
            <a:solidFill>
              <a:srgbClr val="9CC5A4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6" name="AutoShape 36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426915" y="19453397"/>
            <a:ext cx="0" cy="779213"/>
          </a:xfrm>
          <a:prstGeom prst="line">
            <a:avLst/>
          </a:prstGeom>
          <a:ln w="9525" cap="flat">
            <a:solidFill>
              <a:srgbClr val="9CC5A4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7" name="Freeform 37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295730" y="17582016"/>
            <a:ext cx="709136" cy="810441"/>
          </a:xfrm>
          <a:custGeom>
            <a:avLst/>
            <a:gdLst/>
            <a:ahLst/>
            <a:cxnLst/>
            <a:rect l="l" t="t" r="r" b="b"/>
            <a:pathLst>
              <a:path w="709136" h="810441">
                <a:moveTo>
                  <a:pt x="0" y="0"/>
                </a:moveTo>
                <a:lnTo>
                  <a:pt x="709136" y="0"/>
                </a:lnTo>
                <a:lnTo>
                  <a:pt x="709136" y="810441"/>
                </a:lnTo>
                <a:lnTo>
                  <a:pt x="0" y="81044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8" name="Freeform 38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033691" y="17526708"/>
            <a:ext cx="921057" cy="921057"/>
          </a:xfrm>
          <a:custGeom>
            <a:avLst/>
            <a:gdLst/>
            <a:ahLst/>
            <a:cxnLst/>
            <a:rect l="l" t="t" r="r" b="b"/>
            <a:pathLst>
              <a:path w="921057" h="921057">
                <a:moveTo>
                  <a:pt x="0" y="0"/>
                </a:moveTo>
                <a:lnTo>
                  <a:pt x="921057" y="0"/>
                </a:lnTo>
                <a:lnTo>
                  <a:pt x="921057" y="921057"/>
                </a:lnTo>
                <a:lnTo>
                  <a:pt x="0" y="921057"/>
                </a:lnTo>
                <a:lnTo>
                  <a:pt x="0" y="0"/>
                </a:lnTo>
                <a:close/>
              </a:path>
            </a:pathLst>
          </a:custGeom>
          <a:blipFill>
            <a:blip r:embed="rId21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39" name="Freeform 39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983573" y="17530104"/>
            <a:ext cx="861682" cy="861682"/>
          </a:xfrm>
          <a:custGeom>
            <a:avLst/>
            <a:gdLst/>
            <a:ahLst/>
            <a:cxnLst/>
            <a:rect l="l" t="t" r="r" b="b"/>
            <a:pathLst>
              <a:path w="861682" h="861682">
                <a:moveTo>
                  <a:pt x="0" y="0"/>
                </a:moveTo>
                <a:lnTo>
                  <a:pt x="861682" y="0"/>
                </a:lnTo>
                <a:lnTo>
                  <a:pt x="861682" y="861682"/>
                </a:lnTo>
                <a:lnTo>
                  <a:pt x="0" y="86168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0" name="Freeform 40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9878366" y="17661889"/>
            <a:ext cx="887996" cy="785876"/>
          </a:xfrm>
          <a:custGeom>
            <a:avLst/>
            <a:gdLst/>
            <a:ahLst/>
            <a:cxnLst/>
            <a:rect l="l" t="t" r="r" b="b"/>
            <a:pathLst>
              <a:path w="887996" h="785876">
                <a:moveTo>
                  <a:pt x="0" y="0"/>
                </a:moveTo>
                <a:lnTo>
                  <a:pt x="887995" y="0"/>
                </a:lnTo>
                <a:lnTo>
                  <a:pt x="887995" y="785876"/>
                </a:lnTo>
                <a:lnTo>
                  <a:pt x="0" y="785876"/>
                </a:lnTo>
                <a:lnTo>
                  <a:pt x="0" y="0"/>
                </a:lnTo>
                <a:close/>
              </a:path>
            </a:pathLst>
          </a:custGeom>
          <a:blipFill>
            <a:blip r:embed="rId23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41" name="Freeform 41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2713996" y="17563270"/>
            <a:ext cx="1005432" cy="1015588"/>
          </a:xfrm>
          <a:custGeom>
            <a:avLst/>
            <a:gdLst/>
            <a:ahLst/>
            <a:cxnLst/>
            <a:rect l="l" t="t" r="r" b="b"/>
            <a:pathLst>
              <a:path w="1005432" h="1015588">
                <a:moveTo>
                  <a:pt x="0" y="0"/>
                </a:moveTo>
                <a:lnTo>
                  <a:pt x="1005432" y="0"/>
                </a:lnTo>
                <a:lnTo>
                  <a:pt x="1005432" y="1015588"/>
                </a:lnTo>
                <a:lnTo>
                  <a:pt x="0" y="1015588"/>
                </a:lnTo>
                <a:lnTo>
                  <a:pt x="0" y="0"/>
                </a:lnTo>
                <a:close/>
              </a:path>
            </a:pathLst>
          </a:custGeom>
          <a:blipFill>
            <a:blip r:embed="rId24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42" name="TextBox 42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1862348" y="18576758"/>
            <a:ext cx="2440491" cy="2904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 rtl="1">
              <a:lnSpc>
                <a:spcPts val="2366"/>
              </a:lnSpc>
              <a:spcBef>
                <a:spcPct val="0"/>
              </a:spcBef>
            </a:pPr>
            <a:r>
              <a:rPr lang="ar-EG" sz="1690" b="1" u="none" strike="noStrike">
                <a:solidFill>
                  <a:srgbClr val="1A5B5C"/>
                </a:solidFill>
                <a:latin typeface="IRANSans Bold"/>
                <a:ea typeface="IRANSans Bold"/>
                <a:cs typeface="IRANSans Bold"/>
                <a:sym typeface="IRANSans Bold"/>
                <a:rtl/>
              </a:rPr>
              <a:t>تجهیزات و ملزومات پزشکی</a:t>
            </a:r>
          </a:p>
        </p:txBody>
      </p:sp>
      <p:sp>
        <p:nvSpPr>
          <p:cNvPr id="43" name="TextBox 43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9959602" y="18567233"/>
            <a:ext cx="582687" cy="3086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 rtl="1">
              <a:lnSpc>
                <a:spcPts val="2410"/>
              </a:lnSpc>
              <a:spcBef>
                <a:spcPct val="0"/>
              </a:spcBef>
            </a:pPr>
            <a:r>
              <a:rPr lang="ar-EG" sz="1721" b="1" u="none" strike="noStrike">
                <a:solidFill>
                  <a:srgbClr val="1A5B5C"/>
                </a:solidFill>
                <a:latin typeface="IRANSans Bold"/>
                <a:ea typeface="IRANSans Bold"/>
                <a:cs typeface="IRANSans Bold"/>
                <a:sym typeface="IRANSans Bold"/>
                <a:rtl/>
              </a:rPr>
              <a:t>دارو</a:t>
            </a:r>
          </a:p>
        </p:txBody>
      </p:sp>
      <p:sp>
        <p:nvSpPr>
          <p:cNvPr id="44" name="TextBox 44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094238" y="18541777"/>
            <a:ext cx="2640351" cy="2907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 rtl="1">
              <a:lnSpc>
                <a:spcPts val="2351"/>
              </a:lnSpc>
              <a:spcBef>
                <a:spcPct val="0"/>
              </a:spcBef>
            </a:pPr>
            <a:r>
              <a:rPr lang="ar-EG" sz="1679" b="1">
                <a:solidFill>
                  <a:srgbClr val="1A5B5C"/>
                </a:solidFill>
                <a:latin typeface="IRANSans Bold"/>
                <a:ea typeface="IRANSans Bold"/>
                <a:cs typeface="IRANSans Bold"/>
                <a:sym typeface="IRANSans Bold"/>
                <a:rtl/>
              </a:rPr>
              <a:t>زیرساخت و فناوری اطلاعات</a:t>
            </a:r>
          </a:p>
        </p:txBody>
      </p:sp>
      <p:sp>
        <p:nvSpPr>
          <p:cNvPr id="45" name="TextBox 45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427573" y="18613683"/>
            <a:ext cx="2114758" cy="3086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 rtl="1">
              <a:lnSpc>
                <a:spcPts val="2410"/>
              </a:lnSpc>
              <a:spcBef>
                <a:spcPct val="0"/>
              </a:spcBef>
            </a:pPr>
            <a:r>
              <a:rPr lang="ar-EG" sz="1721" b="1" u="none" strike="noStrike">
                <a:solidFill>
                  <a:srgbClr val="1A5B5C"/>
                </a:solidFill>
                <a:latin typeface="IRANSans Bold"/>
                <a:ea typeface="IRANSans Bold"/>
                <a:cs typeface="IRANSans Bold"/>
                <a:sym typeface="IRANSans Bold"/>
                <a:rtl/>
              </a:rPr>
              <a:t>آموزش و توانمندسازی</a:t>
            </a:r>
          </a:p>
        </p:txBody>
      </p:sp>
      <p:sp>
        <p:nvSpPr>
          <p:cNvPr id="46" name="TextBox 46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76754" y="18567233"/>
            <a:ext cx="1642194" cy="3086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 rtl="1">
              <a:lnSpc>
                <a:spcPts val="2410"/>
              </a:lnSpc>
              <a:spcBef>
                <a:spcPct val="0"/>
              </a:spcBef>
            </a:pPr>
            <a:r>
              <a:rPr lang="ar-EG" sz="1721" b="1">
                <a:solidFill>
                  <a:srgbClr val="1A5B5C"/>
                </a:solidFill>
                <a:latin typeface="IRANSans Bold"/>
                <a:ea typeface="IRANSans Bold"/>
                <a:cs typeface="IRANSans Bold"/>
                <a:sym typeface="IRANSans Bold"/>
                <a:rtl/>
              </a:rPr>
              <a:t>ایمنی و بهداشت</a:t>
            </a:r>
          </a:p>
        </p:txBody>
      </p:sp>
      <p:sp>
        <p:nvSpPr>
          <p:cNvPr id="47" name="TextBox 47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124614" y="16794183"/>
            <a:ext cx="2169021" cy="5129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4026"/>
              </a:lnSpc>
            </a:pPr>
            <a:r>
              <a:rPr lang="ar-EG" sz="2917" b="1" dirty="0">
                <a:solidFill>
                  <a:srgbClr val="FFFFFF"/>
                </a:solidFill>
                <a:latin typeface="IRANSans Bold"/>
                <a:ea typeface="IRANSans Bold"/>
                <a:cs typeface="IRANSans Bold"/>
                <a:sym typeface="IRANSans Bold"/>
                <a:rtl/>
              </a:rPr>
              <a:t>*محورهای نیاز</a:t>
            </a:r>
          </a:p>
        </p:txBody>
      </p:sp>
      <p:sp>
        <p:nvSpPr>
          <p:cNvPr id="48" name="Freeform 48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8503842" y="8561937"/>
            <a:ext cx="394973" cy="533748"/>
          </a:xfrm>
          <a:custGeom>
            <a:avLst/>
            <a:gdLst/>
            <a:ahLst/>
            <a:cxnLst/>
            <a:rect l="l" t="t" r="r" b="b"/>
            <a:pathLst>
              <a:path w="394973" h="533748">
                <a:moveTo>
                  <a:pt x="0" y="0"/>
                </a:moveTo>
                <a:lnTo>
                  <a:pt x="394974" y="0"/>
                </a:lnTo>
                <a:lnTo>
                  <a:pt x="394974" y="533748"/>
                </a:lnTo>
                <a:lnTo>
                  <a:pt x="0" y="53374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9" name="TextBox 49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199766" y="8554994"/>
            <a:ext cx="1969815" cy="5514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 rtl="1">
              <a:lnSpc>
                <a:spcPts val="4302"/>
              </a:lnSpc>
              <a:spcBef>
                <a:spcPct val="0"/>
              </a:spcBef>
            </a:pPr>
            <a:r>
              <a:rPr lang="ar-EG" sz="3117" b="1" dirty="0">
                <a:solidFill>
                  <a:srgbClr val="FFFFFF"/>
                </a:solidFill>
                <a:latin typeface="IRANSans Bold"/>
                <a:ea typeface="IRANSans Bold"/>
                <a:cs typeface="IRANSans Bold"/>
                <a:sym typeface="IRANSans Bold"/>
                <a:rtl/>
              </a:rPr>
              <a:t>جدول نیازها</a:t>
            </a:r>
          </a:p>
        </p:txBody>
      </p:sp>
      <p:sp>
        <p:nvSpPr>
          <p:cNvPr id="50" name="TextBox 50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2323803" y="9341968"/>
            <a:ext cx="1503685" cy="6668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 rtl="1">
              <a:lnSpc>
                <a:spcPts val="2550"/>
              </a:lnSpc>
              <a:spcBef>
                <a:spcPct val="0"/>
              </a:spcBef>
            </a:pPr>
            <a:r>
              <a:rPr lang="ar-EG" sz="1821" b="1" u="none" strike="noStrike" dirty="0">
                <a:solidFill>
                  <a:srgbClr val="1A5B5C"/>
                </a:solidFill>
                <a:latin typeface="IRANSans Bold"/>
                <a:ea typeface="IRANSans Bold"/>
                <a:cs typeface="IRANSans Bold"/>
                <a:sym typeface="IRANSans Bold"/>
                <a:rtl/>
              </a:rPr>
              <a:t>عنوان نیاز</a:t>
            </a:r>
          </a:p>
          <a:p>
            <a:pPr marL="0" lvl="0" indent="0" algn="ctr" rtl="1">
              <a:lnSpc>
                <a:spcPts val="2550"/>
              </a:lnSpc>
              <a:spcBef>
                <a:spcPct val="0"/>
              </a:spcBef>
            </a:pPr>
            <a:r>
              <a:rPr lang="ar-EG" sz="1821" b="1" u="none" strike="noStrike" dirty="0">
                <a:solidFill>
                  <a:srgbClr val="1A5B5C"/>
                </a:solidFill>
                <a:latin typeface="IRANSans Bold"/>
                <a:ea typeface="IRANSans Bold"/>
                <a:cs typeface="IRANSans Bold"/>
                <a:sym typeface="IRANSans Bold"/>
                <a:rtl/>
              </a:rPr>
              <a:t>(</a:t>
            </a:r>
            <a:r>
              <a:rPr lang="ar-EG" b="1" u="none" strike="noStrike" dirty="0">
                <a:solidFill>
                  <a:srgbClr val="1A5B5C"/>
                </a:solidFill>
                <a:latin typeface="IRANSans Bold"/>
                <a:ea typeface="IRANSans Bold"/>
                <a:cs typeface="IRANSans Bold"/>
                <a:sym typeface="IRANSans Bold"/>
                <a:rtl/>
              </a:rPr>
              <a:t>براساس</a:t>
            </a:r>
            <a:r>
              <a:rPr lang="ar-EG" sz="1821" b="1" u="none" strike="noStrike" dirty="0">
                <a:solidFill>
                  <a:srgbClr val="1A5B5C"/>
                </a:solidFill>
                <a:latin typeface="IRANSans Bold"/>
                <a:ea typeface="IRANSans Bold"/>
                <a:cs typeface="IRANSans Bold"/>
                <a:sym typeface="IRANSans Bold"/>
                <a:rtl/>
              </a:rPr>
              <a:t> الویت)</a:t>
            </a:r>
          </a:p>
        </p:txBody>
      </p:sp>
      <p:sp>
        <p:nvSpPr>
          <p:cNvPr id="51" name="TextBox 51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9279177" y="9341968"/>
            <a:ext cx="1746200" cy="6668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 rtl="1">
              <a:lnSpc>
                <a:spcPts val="2550"/>
              </a:lnSpc>
              <a:spcBef>
                <a:spcPct val="0"/>
              </a:spcBef>
            </a:pPr>
            <a:r>
              <a:rPr lang="ar-EG" b="1" u="none" strike="noStrike" dirty="0">
                <a:solidFill>
                  <a:srgbClr val="1A5B5C"/>
                </a:solidFill>
                <a:latin typeface="IRANSans Bold"/>
                <a:ea typeface="IRANSans Bold"/>
                <a:cs typeface="IRANSans Bold"/>
                <a:sym typeface="IRANSans Bold"/>
                <a:rtl/>
              </a:rPr>
              <a:t>حجم مورد نیاز</a:t>
            </a:r>
          </a:p>
          <a:p>
            <a:pPr marL="0" lvl="0" indent="0" algn="ctr" rtl="1">
              <a:lnSpc>
                <a:spcPts val="2550"/>
              </a:lnSpc>
              <a:spcBef>
                <a:spcPct val="0"/>
              </a:spcBef>
            </a:pPr>
            <a:r>
              <a:rPr lang="ar-EG" b="1" u="none" strike="noStrike" dirty="0">
                <a:solidFill>
                  <a:srgbClr val="1A5B5C"/>
                </a:solidFill>
                <a:latin typeface="IRANSans Bold"/>
                <a:ea typeface="IRANSans Bold"/>
                <a:cs typeface="IRANSans Bold"/>
                <a:sym typeface="IRANSans Bold"/>
                <a:rtl/>
              </a:rPr>
              <a:t>(تعداد/حجم ریالی)</a:t>
            </a:r>
          </a:p>
        </p:txBody>
      </p:sp>
      <p:sp>
        <p:nvSpPr>
          <p:cNvPr id="52" name="TextBox 52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251440" y="9503893"/>
            <a:ext cx="924967" cy="3334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 rtl="1">
              <a:lnSpc>
                <a:spcPts val="2550"/>
              </a:lnSpc>
              <a:spcBef>
                <a:spcPct val="0"/>
              </a:spcBef>
            </a:pPr>
            <a:r>
              <a:rPr lang="ar-EG" b="1" u="none" strike="noStrike" dirty="0">
                <a:solidFill>
                  <a:srgbClr val="1A5B5C"/>
                </a:solidFill>
                <a:latin typeface="IRANSans Bold"/>
                <a:ea typeface="IRANSans Bold"/>
                <a:cs typeface="IRANSans Bold"/>
                <a:sym typeface="IRANSans Bold"/>
                <a:rtl/>
              </a:rPr>
              <a:t>محورها</a:t>
            </a:r>
            <a:r>
              <a:rPr lang="ar-EG" sz="1821" b="1" u="none" strike="noStrike" dirty="0">
                <a:solidFill>
                  <a:srgbClr val="1A5B5C"/>
                </a:solidFill>
                <a:latin typeface="IRANSans Bold"/>
                <a:ea typeface="IRANSans Bold"/>
                <a:cs typeface="IRANSans Bold"/>
                <a:sym typeface="IRANSans Bold"/>
                <a:rtl/>
              </a:rPr>
              <a:t>  *</a:t>
            </a:r>
          </a:p>
        </p:txBody>
      </p:sp>
      <p:sp>
        <p:nvSpPr>
          <p:cNvPr id="53" name="TextBox 53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431897" y="9503893"/>
            <a:ext cx="900857" cy="3334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 rtl="1">
              <a:lnSpc>
                <a:spcPts val="2550"/>
              </a:lnSpc>
              <a:spcBef>
                <a:spcPct val="0"/>
              </a:spcBef>
            </a:pPr>
            <a:r>
              <a:rPr lang="ar-EG" b="1" u="none" strike="noStrike" dirty="0">
                <a:solidFill>
                  <a:srgbClr val="1A5B5C"/>
                </a:solidFill>
                <a:latin typeface="IRANSans Bold"/>
                <a:ea typeface="IRANSans Bold"/>
                <a:cs typeface="IRANSans Bold"/>
                <a:sym typeface="IRANSans Bold"/>
                <a:rtl/>
              </a:rPr>
              <a:t>توضیحات</a:t>
            </a:r>
            <a:endParaRPr lang="ar-EG" sz="1821" b="1" u="none" strike="noStrike" dirty="0">
              <a:solidFill>
                <a:srgbClr val="1A5B5C"/>
              </a:solidFill>
              <a:latin typeface="IRANSans Bold"/>
              <a:ea typeface="IRANSans Bold"/>
              <a:cs typeface="IRANSans Bold"/>
              <a:sym typeface="IRANSans Bold"/>
              <a:rtl/>
            </a:endParaRPr>
          </a:p>
        </p:txBody>
      </p:sp>
      <p:sp>
        <p:nvSpPr>
          <p:cNvPr id="54" name="TextBox 54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458287" y="9503893"/>
            <a:ext cx="1710482" cy="3334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 rtl="1">
              <a:lnSpc>
                <a:spcPts val="2550"/>
              </a:lnSpc>
              <a:spcBef>
                <a:spcPct val="0"/>
              </a:spcBef>
            </a:pPr>
            <a:r>
              <a:rPr lang="ar-EG" sz="1821" b="1" u="none" strike="noStrike" dirty="0">
                <a:solidFill>
                  <a:srgbClr val="1A5B5C"/>
                </a:solidFill>
                <a:latin typeface="IRANSans Bold"/>
                <a:ea typeface="IRANSans Bold"/>
                <a:cs typeface="IRANSans Bold"/>
                <a:sym typeface="IRANSans Bold"/>
                <a:rtl/>
              </a:rPr>
              <a:t>مشابه داخلی دارد؟</a:t>
            </a:r>
          </a:p>
        </p:txBody>
      </p:sp>
      <p:sp>
        <p:nvSpPr>
          <p:cNvPr id="55" name="Freeform 55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8697043" y="6220398"/>
            <a:ext cx="447327" cy="447327"/>
          </a:xfrm>
          <a:custGeom>
            <a:avLst/>
            <a:gdLst/>
            <a:ahLst/>
            <a:cxnLst/>
            <a:rect l="l" t="t" r="r" b="b"/>
            <a:pathLst>
              <a:path w="447327" h="447327">
                <a:moveTo>
                  <a:pt x="0" y="0"/>
                </a:moveTo>
                <a:lnTo>
                  <a:pt x="447327" y="0"/>
                </a:lnTo>
                <a:lnTo>
                  <a:pt x="447327" y="447327"/>
                </a:lnTo>
                <a:lnTo>
                  <a:pt x="0" y="44732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6" name="TextBox 56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729475" y="6180935"/>
            <a:ext cx="2797197" cy="4744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 rtl="1">
              <a:lnSpc>
                <a:spcPts val="3671"/>
              </a:lnSpc>
              <a:spcBef>
                <a:spcPct val="0"/>
              </a:spcBef>
            </a:pPr>
            <a:r>
              <a:rPr lang="ar-EG" sz="2660" b="1" dirty="0">
                <a:solidFill>
                  <a:srgbClr val="FFFFFF"/>
                </a:solidFill>
                <a:latin typeface="IRANSans Bold"/>
                <a:ea typeface="IRANSans Bold"/>
                <a:cs typeface="IRANSans Bold"/>
                <a:sym typeface="IRANSans Bold"/>
                <a:rtl/>
              </a:rPr>
              <a:t>مشخصات بیمارستان</a:t>
            </a:r>
          </a:p>
        </p:txBody>
      </p:sp>
      <p:sp>
        <p:nvSpPr>
          <p:cNvPr id="57" name="TextBox 57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2574599" y="6953475"/>
            <a:ext cx="1367708" cy="3061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 rtl="1">
              <a:lnSpc>
                <a:spcPts val="2550"/>
              </a:lnSpc>
              <a:spcBef>
                <a:spcPct val="0"/>
              </a:spcBef>
            </a:pPr>
            <a:r>
              <a:rPr lang="ar-EG" sz="1821" b="1">
                <a:solidFill>
                  <a:srgbClr val="1A5B5C"/>
                </a:solidFill>
                <a:latin typeface="IRANSans Bold"/>
                <a:ea typeface="IRANSans Bold"/>
                <a:cs typeface="IRANSans Bold"/>
                <a:sym typeface="IRANSans Bold"/>
                <a:rtl/>
              </a:rPr>
              <a:t>نام بیمارستان:</a:t>
            </a:r>
          </a:p>
        </p:txBody>
      </p:sp>
      <p:sp>
        <p:nvSpPr>
          <p:cNvPr id="58" name="TextBox 58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2260180" y="7773972"/>
            <a:ext cx="1682127" cy="3061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 rtl="1">
              <a:lnSpc>
                <a:spcPts val="2550"/>
              </a:lnSpc>
              <a:spcBef>
                <a:spcPct val="0"/>
              </a:spcBef>
            </a:pPr>
            <a:r>
              <a:rPr lang="ar-EG" sz="1821" b="1" u="none" strike="noStrike">
                <a:solidFill>
                  <a:srgbClr val="1A5B5C"/>
                </a:solidFill>
                <a:latin typeface="IRANSans Bold"/>
                <a:ea typeface="IRANSans Bold"/>
                <a:cs typeface="IRANSans Bold"/>
                <a:sym typeface="IRANSans Bold"/>
                <a:rtl/>
              </a:rPr>
              <a:t>رئیس بیمارستان:</a:t>
            </a:r>
          </a:p>
        </p:txBody>
      </p:sp>
      <p:sp>
        <p:nvSpPr>
          <p:cNvPr id="59" name="TextBox 59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675928" y="7042749"/>
            <a:ext cx="2575772" cy="3061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 rtl="1">
              <a:lnSpc>
                <a:spcPts val="2550"/>
              </a:lnSpc>
              <a:spcBef>
                <a:spcPct val="0"/>
              </a:spcBef>
            </a:pPr>
            <a:r>
              <a:rPr lang="ar-EG" sz="1821" b="1" dirty="0">
                <a:solidFill>
                  <a:srgbClr val="1A5B5C"/>
                </a:solidFill>
                <a:latin typeface="IRANSans Bold"/>
                <a:ea typeface="IRANSans Bold"/>
                <a:cs typeface="IRANSans Bold"/>
                <a:sym typeface="IRANSans Bold"/>
                <a:rtl/>
              </a:rPr>
              <a:t>مشخصات رابط بیمارستان:</a:t>
            </a:r>
          </a:p>
        </p:txBody>
      </p:sp>
      <p:sp>
        <p:nvSpPr>
          <p:cNvPr id="60" name="TextBox 60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011539" y="7773972"/>
            <a:ext cx="2240161" cy="3061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 rtl="1">
              <a:lnSpc>
                <a:spcPts val="2550"/>
              </a:lnSpc>
              <a:spcBef>
                <a:spcPct val="0"/>
              </a:spcBef>
            </a:pPr>
            <a:r>
              <a:rPr lang="ar-EG" sz="1821" b="1" dirty="0">
                <a:solidFill>
                  <a:srgbClr val="1A5B5C"/>
                </a:solidFill>
                <a:latin typeface="IRANSans Bold"/>
                <a:ea typeface="IRANSans Bold"/>
                <a:cs typeface="IRANSans Bold"/>
                <a:sym typeface="IRANSans Bold"/>
                <a:rtl/>
              </a:rPr>
              <a:t>تلفن / ایمیل:</a:t>
            </a:r>
          </a:p>
        </p:txBody>
      </p:sp>
      <p:sp>
        <p:nvSpPr>
          <p:cNvPr id="61" name="AutoShape 61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857393" y="7573626"/>
            <a:ext cx="13241721" cy="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3" name="AutoShape 22">
            <a:extLst>
              <a:ext uri="{FF2B5EF4-FFF2-40B4-BE49-F238E27FC236}">
                <a16:creationId xmlns:a16="http://schemas.microsoft.com/office/drawing/2014/main" id="{16D31756-7D14-D395-CEEF-88D5BFDFD10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flipH="1" flipV="1">
            <a:off x="10604500" y="21075945"/>
            <a:ext cx="0" cy="507705"/>
          </a:xfrm>
          <a:prstGeom prst="line">
            <a:avLst/>
          </a:prstGeom>
          <a:ln w="952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F1E4546C-0B55-CC66-0C35-E4343D87E46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2101270" y="10238821"/>
            <a:ext cx="2319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en-US" dirty="0">
              <a:latin typeface="Iranian Sans" panose="01000500000000020002" pitchFamily="2" charset="-78"/>
              <a:cs typeface="Iranian Sans" panose="01000500000000020002" pitchFamily="2" charset="-78"/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47E3A796-C238-CE27-92BC-7D7C04362FAD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2016389" y="10874127"/>
            <a:ext cx="2319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en-US" dirty="0">
              <a:latin typeface="Iranian Sans" panose="01000500000000020002" pitchFamily="2" charset="-78"/>
              <a:cs typeface="Iranian Sans" panose="01000500000000020002" pitchFamily="2" charset="-78"/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79128EBD-3444-E8DA-6D28-82B7E595D00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2026565" y="12175256"/>
            <a:ext cx="2319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en-US" dirty="0">
              <a:latin typeface="Iranian Sans" panose="01000500000000020002" pitchFamily="2" charset="-78"/>
              <a:cs typeface="Iranian Sans" panose="01000500000000020002" pitchFamily="2" charset="-78"/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A7D5BF1D-6385-428A-1CE3-0FFE26EFADF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1964575" y="11497891"/>
            <a:ext cx="2319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en-US" dirty="0">
              <a:latin typeface="Iranian Sans" panose="01000500000000020002" pitchFamily="2" charset="-78"/>
              <a:cs typeface="Iranian Sans" panose="01000500000000020002" pitchFamily="2" charset="-78"/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1D935F6D-F742-B1C6-F80A-43D2DC90673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1942587" y="12828849"/>
            <a:ext cx="2319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en-US" dirty="0">
              <a:latin typeface="Iranian Sans" panose="01000500000000020002" pitchFamily="2" charset="-78"/>
              <a:cs typeface="Iranian Sans" panose="01000500000000020002" pitchFamily="2" charset="-78"/>
            </a:endParaRP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CD491010-A551-6F6E-0BFC-82A86394BA5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9490429" y="10941686"/>
            <a:ext cx="2319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en-US" dirty="0">
              <a:latin typeface="Iranian Sans" panose="01000500000000020002" pitchFamily="2" charset="-78"/>
              <a:cs typeface="Iranian Sans" panose="01000500000000020002" pitchFamily="2" charset="-78"/>
            </a:endParaRP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AD79ABEF-FE19-1CD4-7E9A-C8262677DE9B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9570188" y="12392427"/>
            <a:ext cx="2319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en-US" dirty="0">
              <a:latin typeface="Iranian Sans" panose="01000500000000020002" pitchFamily="2" charset="-78"/>
              <a:cs typeface="Iranian Sans" panose="01000500000000020002" pitchFamily="2" charset="-78"/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9826E530-339B-CC4A-D560-E3BC57430A4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9459215" y="11665087"/>
            <a:ext cx="2319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en-US" dirty="0">
              <a:latin typeface="Iranian Sans" panose="01000500000000020002" pitchFamily="2" charset="-78"/>
              <a:cs typeface="Iranian Sans" panose="01000500000000020002" pitchFamily="2" charset="-78"/>
            </a:endParaRP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331F5DF8-1CF8-EC7D-206C-AFB5B5FE502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9452005" y="13112481"/>
            <a:ext cx="2319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en-US" dirty="0">
              <a:latin typeface="Iranian Sans" panose="01000500000000020002" pitchFamily="2" charset="-78"/>
              <a:cs typeface="Iranian Sans" panose="01000500000000020002" pitchFamily="2" charset="-78"/>
            </a:endParaRP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A2F7BCE6-0C56-DCBA-CF7C-D5F5EAD5BCB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2026565" y="13529210"/>
            <a:ext cx="2319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en-US" dirty="0">
              <a:latin typeface="Iranian Sans" panose="01000500000000020002" pitchFamily="2" charset="-78"/>
              <a:cs typeface="Iranian Sans" panose="01000500000000020002" pitchFamily="2" charset="-78"/>
            </a:endParaRP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064AE78F-B6E7-DBE4-115D-33BCDED061A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1964575" y="14134371"/>
            <a:ext cx="2319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en-US" dirty="0">
              <a:latin typeface="Iranian Sans" panose="01000500000000020002" pitchFamily="2" charset="-78"/>
              <a:cs typeface="Iranian Sans" panose="01000500000000020002" pitchFamily="2" charset="-78"/>
            </a:endParaRP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B32E445E-4B37-167E-1AD8-8619EBC5015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2057470" y="15427137"/>
            <a:ext cx="2319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en-US" dirty="0">
              <a:latin typeface="Iranian Sans" panose="01000500000000020002" pitchFamily="2" charset="-78"/>
              <a:cs typeface="Iranian Sans" panose="01000500000000020002" pitchFamily="2" charset="-78"/>
            </a:endParaRP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C9CAB619-E3F8-7C1B-E916-E868BA1E1F1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2058130" y="14810294"/>
            <a:ext cx="2319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en-US" dirty="0">
              <a:latin typeface="Iranian Sans" panose="01000500000000020002" pitchFamily="2" charset="-78"/>
              <a:cs typeface="Iranian Sans" panose="01000500000000020002" pitchFamily="2" charset="-78"/>
            </a:endParaRP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30EF2534-C035-C285-02E0-F5597983529D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2070928" y="16123282"/>
            <a:ext cx="2319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en-US" dirty="0">
              <a:latin typeface="Iranian Sans" panose="01000500000000020002" pitchFamily="2" charset="-78"/>
              <a:cs typeface="Iranian Sans" panose="01000500000000020002" pitchFamily="2" charset="-78"/>
            </a:endParaRP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BBDE8C28-3B66-FF47-E8B2-E480F4E6CA5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9503473" y="15403228"/>
            <a:ext cx="2319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en-US" dirty="0">
              <a:latin typeface="Iranian Sans" panose="01000500000000020002" pitchFamily="2" charset="-78"/>
              <a:cs typeface="Iranian Sans" panose="01000500000000020002" pitchFamily="2" charset="-78"/>
            </a:endParaRPr>
          </a:p>
        </p:txBody>
      </p:sp>
      <p:sp>
        <p:nvSpPr>
          <p:cNvPr id="165" name="TextBox 164">
            <a:extLst>
              <a:ext uri="{FF2B5EF4-FFF2-40B4-BE49-F238E27FC236}">
                <a16:creationId xmlns:a16="http://schemas.microsoft.com/office/drawing/2014/main" id="{7FF5E415-DA00-AA45-6575-07FA433DAEB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764408" y="6898486"/>
            <a:ext cx="4821292" cy="503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en-US" dirty="0">
              <a:latin typeface="Iranian Sans" panose="01000500000000020002" pitchFamily="2" charset="-78"/>
              <a:cs typeface="Iranian Sans" panose="01000500000000020002" pitchFamily="2" charset="-78"/>
            </a:endParaRPr>
          </a:p>
        </p:txBody>
      </p:sp>
      <p:sp>
        <p:nvSpPr>
          <p:cNvPr id="167" name="TextBox 166">
            <a:extLst>
              <a:ext uri="{FF2B5EF4-FFF2-40B4-BE49-F238E27FC236}">
                <a16:creationId xmlns:a16="http://schemas.microsoft.com/office/drawing/2014/main" id="{F4A527B4-04A6-2B90-8040-86C122365C5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467720" y="7748472"/>
            <a:ext cx="4821292" cy="503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en-US" dirty="0">
              <a:latin typeface="Iranian Sans" panose="01000500000000020002" pitchFamily="2" charset="-78"/>
              <a:cs typeface="Iranian Sans" panose="01000500000000020002" pitchFamily="2" charset="-78"/>
            </a:endParaRPr>
          </a:p>
        </p:txBody>
      </p:sp>
      <p:sp>
        <p:nvSpPr>
          <p:cNvPr id="169" name="TextBox 168">
            <a:extLst>
              <a:ext uri="{FF2B5EF4-FFF2-40B4-BE49-F238E27FC236}">
                <a16:creationId xmlns:a16="http://schemas.microsoft.com/office/drawing/2014/main" id="{3C27C1B6-666D-8973-54BF-28CA3B2C2F98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03373" y="6903108"/>
            <a:ext cx="4259640" cy="5136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en-US" dirty="0">
              <a:latin typeface="Iranian Sans" panose="01000500000000020002" pitchFamily="2" charset="-78"/>
              <a:cs typeface="Iranian Sans" panose="01000500000000020002" pitchFamily="2" charset="-78"/>
            </a:endParaRPr>
          </a:p>
        </p:txBody>
      </p:sp>
      <p:sp>
        <p:nvSpPr>
          <p:cNvPr id="171" name="TextBox 170">
            <a:extLst>
              <a:ext uri="{FF2B5EF4-FFF2-40B4-BE49-F238E27FC236}">
                <a16:creationId xmlns:a16="http://schemas.microsoft.com/office/drawing/2014/main" id="{EE15530C-6E83-438B-A4AE-40475E3ABEBB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422279" y="7754749"/>
            <a:ext cx="4259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C401C423-CFBC-8DC9-B318-2DCF2F5CBA78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9218975" y="10237150"/>
            <a:ext cx="2319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en-US" dirty="0">
              <a:latin typeface="Iranian Sans" panose="01000500000000020002" pitchFamily="2" charset="-78"/>
              <a:cs typeface="Iranian Sans" panose="01000500000000020002" pitchFamily="2" charset="-78"/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2BBF8402-1BF7-B918-A9CF-D049B8D0FA7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9134094" y="10872456"/>
            <a:ext cx="2319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en-US" dirty="0">
              <a:latin typeface="Iranian Sans" panose="01000500000000020002" pitchFamily="2" charset="-78"/>
              <a:cs typeface="Iranian Sans" panose="01000500000000020002" pitchFamily="2" charset="-78"/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F762695A-FDFB-A904-A040-4DB1AEB4080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9144270" y="12173585"/>
            <a:ext cx="2319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en-US" dirty="0">
              <a:latin typeface="Iranian Sans" panose="01000500000000020002" pitchFamily="2" charset="-78"/>
              <a:cs typeface="Iranian Sans" panose="01000500000000020002" pitchFamily="2" charset="-78"/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8890A621-7E62-4722-B8A0-9FA06CA31E4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9082280" y="11496220"/>
            <a:ext cx="2319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en-US" dirty="0">
              <a:latin typeface="Iranian Sans" panose="01000500000000020002" pitchFamily="2" charset="-78"/>
              <a:cs typeface="Iranian Sans" panose="01000500000000020002" pitchFamily="2" charset="-78"/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7C3724BF-FA97-5630-552B-8D2C480BE76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9060292" y="12827178"/>
            <a:ext cx="2319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en-US" dirty="0">
              <a:latin typeface="Iranian Sans" panose="01000500000000020002" pitchFamily="2" charset="-78"/>
              <a:cs typeface="Iranian Sans" panose="01000500000000020002" pitchFamily="2" charset="-78"/>
            </a:endParaRP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52F77DAB-1CB3-4E64-DFA1-10F27F472CB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9144270" y="13527539"/>
            <a:ext cx="2319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en-US" dirty="0">
              <a:latin typeface="Iranian Sans" panose="01000500000000020002" pitchFamily="2" charset="-78"/>
              <a:cs typeface="Iranian Sans" panose="01000500000000020002" pitchFamily="2" charset="-78"/>
            </a:endParaRP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608E38A7-A051-5A83-3552-5E41F2D5D829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9082280" y="14132700"/>
            <a:ext cx="2319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en-US" dirty="0">
              <a:latin typeface="Iranian Sans" panose="01000500000000020002" pitchFamily="2" charset="-78"/>
              <a:cs typeface="Iranian Sans" panose="01000500000000020002" pitchFamily="2" charset="-78"/>
            </a:endParaRP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7C4F2CC7-9236-9077-8F01-1B2CF37F5186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9061580" y="15409188"/>
            <a:ext cx="2319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en-US" dirty="0">
              <a:latin typeface="Iranian Sans" panose="01000500000000020002" pitchFamily="2" charset="-78"/>
              <a:cs typeface="Iranian Sans" panose="01000500000000020002" pitchFamily="2" charset="-78"/>
            </a:endParaRP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F1871D12-6A1F-FB59-3690-886D31E2D80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9175835" y="14808623"/>
            <a:ext cx="2319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en-US" dirty="0">
              <a:latin typeface="Iranian Sans" panose="01000500000000020002" pitchFamily="2" charset="-78"/>
              <a:cs typeface="Iranian Sans" panose="01000500000000020002" pitchFamily="2" charset="-78"/>
            </a:endParaRP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08EEF5A5-FA29-F3A0-EBFB-3959816C741B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9188633" y="16121611"/>
            <a:ext cx="2319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en-US" dirty="0">
              <a:latin typeface="Iranian Sans" panose="01000500000000020002" pitchFamily="2" charset="-78"/>
              <a:cs typeface="Iranian Sans" panose="01000500000000020002" pitchFamily="2" charset="-78"/>
            </a:endParaRP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17B8B6AE-8545-63F2-845C-9F05D37FE44B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353275" y="10189249"/>
            <a:ext cx="2319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en-US" dirty="0">
              <a:latin typeface="Iranian Sans" panose="01000500000000020002" pitchFamily="2" charset="-78"/>
              <a:cs typeface="Iranian Sans" panose="01000500000000020002" pitchFamily="2" charset="-78"/>
            </a:endParaRP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14CE7B12-58F7-6F1A-8FC2-071E815715D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268394" y="10824555"/>
            <a:ext cx="2319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en-US" dirty="0">
              <a:latin typeface="Iranian Sans" panose="01000500000000020002" pitchFamily="2" charset="-78"/>
              <a:cs typeface="Iranian Sans" panose="01000500000000020002" pitchFamily="2" charset="-78"/>
            </a:endParaRP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A513D580-85A9-214B-C967-1B86C690E2F6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278570" y="12125684"/>
            <a:ext cx="2319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en-US" dirty="0">
              <a:latin typeface="Iranian Sans" panose="01000500000000020002" pitchFamily="2" charset="-78"/>
              <a:cs typeface="Iranian Sans" panose="01000500000000020002" pitchFamily="2" charset="-78"/>
            </a:endParaRP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8090E897-CDBD-ED59-3CFF-E9090689E00D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216580" y="11448319"/>
            <a:ext cx="2319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en-US" dirty="0">
              <a:latin typeface="Iranian Sans" panose="01000500000000020002" pitchFamily="2" charset="-78"/>
              <a:cs typeface="Iranian Sans" panose="01000500000000020002" pitchFamily="2" charset="-78"/>
            </a:endParaRP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63C14129-358C-5458-20DE-B1F332DAB19B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194592" y="12779277"/>
            <a:ext cx="2319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en-US" dirty="0">
              <a:latin typeface="Iranian Sans" panose="01000500000000020002" pitchFamily="2" charset="-78"/>
              <a:cs typeface="Iranian Sans" panose="01000500000000020002" pitchFamily="2" charset="-78"/>
            </a:endParaRP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4CDA6D62-F886-C035-442A-05DB88610DC9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278570" y="13479638"/>
            <a:ext cx="2319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en-US" dirty="0">
              <a:latin typeface="Iranian Sans" panose="01000500000000020002" pitchFamily="2" charset="-78"/>
              <a:cs typeface="Iranian Sans" panose="01000500000000020002" pitchFamily="2" charset="-78"/>
            </a:endParaRP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656E5F68-A5DA-467D-31E0-D17DD73FC1E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216580" y="14084799"/>
            <a:ext cx="2319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en-US" dirty="0">
              <a:latin typeface="Iranian Sans" panose="01000500000000020002" pitchFamily="2" charset="-78"/>
              <a:cs typeface="Iranian Sans" panose="01000500000000020002" pitchFamily="2" charset="-78"/>
            </a:endParaRP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8293F01B-A4B2-1395-F29C-13D91FB70F8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214090" y="15465940"/>
            <a:ext cx="2319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en-US" dirty="0">
              <a:latin typeface="Iranian Sans" panose="01000500000000020002" pitchFamily="2" charset="-78"/>
              <a:cs typeface="Iranian Sans" panose="01000500000000020002" pitchFamily="2" charset="-78"/>
            </a:endParaRPr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60FD4E2A-4F31-0288-5721-4F9E4500670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310135" y="14760722"/>
            <a:ext cx="2319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en-US" dirty="0">
              <a:latin typeface="Iranian Sans" panose="01000500000000020002" pitchFamily="2" charset="-78"/>
              <a:cs typeface="Iranian Sans" panose="01000500000000020002" pitchFamily="2" charset="-78"/>
            </a:endParaRPr>
          </a:p>
        </p:txBody>
      </p:sp>
      <p:sp>
        <p:nvSpPr>
          <p:cNvPr id="138" name="TextBox 137">
            <a:extLst>
              <a:ext uri="{FF2B5EF4-FFF2-40B4-BE49-F238E27FC236}">
                <a16:creationId xmlns:a16="http://schemas.microsoft.com/office/drawing/2014/main" id="{85BB6CCF-5B5F-C108-026B-E97BAF5DEA96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322933" y="16073710"/>
            <a:ext cx="2319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en-US" dirty="0">
              <a:latin typeface="Iranian Sans" panose="01000500000000020002" pitchFamily="2" charset="-78"/>
              <a:cs typeface="Iranian Sans" panose="01000500000000020002" pitchFamily="2" charset="-78"/>
            </a:endParaRPr>
          </a:p>
        </p:txBody>
      </p:sp>
      <p:sp>
        <p:nvSpPr>
          <p:cNvPr id="142" name="TextBox 141">
            <a:extLst>
              <a:ext uri="{FF2B5EF4-FFF2-40B4-BE49-F238E27FC236}">
                <a16:creationId xmlns:a16="http://schemas.microsoft.com/office/drawing/2014/main" id="{FA15E45D-B51B-9544-AC14-EDFE9840F40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599605" y="10206569"/>
            <a:ext cx="2319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en-US" dirty="0">
              <a:latin typeface="Iranian Sans" panose="01000500000000020002" pitchFamily="2" charset="-78"/>
              <a:cs typeface="Iranian Sans" panose="01000500000000020002" pitchFamily="2" charset="-78"/>
            </a:endParaRPr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5679A1CC-DE4B-C7E3-D6C8-738962C983F6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514724" y="10841875"/>
            <a:ext cx="2319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en-US" dirty="0">
              <a:latin typeface="Iranian Sans" panose="01000500000000020002" pitchFamily="2" charset="-78"/>
              <a:cs typeface="Iranian Sans" panose="01000500000000020002" pitchFamily="2" charset="-78"/>
            </a:endParaRPr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id="{5532337B-7F3F-725E-1C7B-264DA8611EE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524900" y="12143004"/>
            <a:ext cx="2319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en-US" dirty="0">
              <a:latin typeface="Iranian Sans" panose="01000500000000020002" pitchFamily="2" charset="-78"/>
              <a:cs typeface="Iranian Sans" panose="01000500000000020002" pitchFamily="2" charset="-78"/>
            </a:endParaRPr>
          </a:p>
        </p:txBody>
      </p:sp>
      <p:sp>
        <p:nvSpPr>
          <p:cNvPr id="154" name="TextBox 153">
            <a:extLst>
              <a:ext uri="{FF2B5EF4-FFF2-40B4-BE49-F238E27FC236}">
                <a16:creationId xmlns:a16="http://schemas.microsoft.com/office/drawing/2014/main" id="{C83E5580-2DA9-DD00-2383-8BAF981FD106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462910" y="11465639"/>
            <a:ext cx="2319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en-US" dirty="0">
              <a:latin typeface="Iranian Sans" panose="01000500000000020002" pitchFamily="2" charset="-78"/>
              <a:cs typeface="Iranian Sans" panose="01000500000000020002" pitchFamily="2" charset="-78"/>
            </a:endParaRPr>
          </a:p>
        </p:txBody>
      </p:sp>
      <p:sp>
        <p:nvSpPr>
          <p:cNvPr id="158" name="TextBox 157">
            <a:extLst>
              <a:ext uri="{FF2B5EF4-FFF2-40B4-BE49-F238E27FC236}">
                <a16:creationId xmlns:a16="http://schemas.microsoft.com/office/drawing/2014/main" id="{274AEB6E-D8F7-7155-5A46-EAE96D1B27F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440922" y="12796597"/>
            <a:ext cx="2319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en-US" dirty="0">
              <a:latin typeface="Iranian Sans" panose="01000500000000020002" pitchFamily="2" charset="-78"/>
              <a:cs typeface="Iranian Sans" panose="01000500000000020002" pitchFamily="2" charset="-78"/>
            </a:endParaRPr>
          </a:p>
        </p:txBody>
      </p:sp>
      <p:sp>
        <p:nvSpPr>
          <p:cNvPr id="162" name="TextBox 161">
            <a:extLst>
              <a:ext uri="{FF2B5EF4-FFF2-40B4-BE49-F238E27FC236}">
                <a16:creationId xmlns:a16="http://schemas.microsoft.com/office/drawing/2014/main" id="{A915D51F-30A3-726F-3BD9-1BC1A93A03CB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524900" y="13496958"/>
            <a:ext cx="2319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en-US" dirty="0">
              <a:latin typeface="Iranian Sans" panose="01000500000000020002" pitchFamily="2" charset="-78"/>
              <a:cs typeface="Iranian Sans" panose="01000500000000020002" pitchFamily="2" charset="-78"/>
            </a:endParaRPr>
          </a:p>
        </p:txBody>
      </p:sp>
      <p:sp>
        <p:nvSpPr>
          <p:cNvPr id="166" name="TextBox 165">
            <a:extLst>
              <a:ext uri="{FF2B5EF4-FFF2-40B4-BE49-F238E27FC236}">
                <a16:creationId xmlns:a16="http://schemas.microsoft.com/office/drawing/2014/main" id="{396AD1B7-0F66-BAC8-4C55-710A12B8BBF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462910" y="14102119"/>
            <a:ext cx="2319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en-US" dirty="0">
              <a:latin typeface="Iranian Sans" panose="01000500000000020002" pitchFamily="2" charset="-78"/>
              <a:cs typeface="Iranian Sans" panose="01000500000000020002" pitchFamily="2" charset="-78"/>
            </a:endParaRPr>
          </a:p>
        </p:txBody>
      </p:sp>
      <p:sp>
        <p:nvSpPr>
          <p:cNvPr id="170" name="TextBox 169">
            <a:extLst>
              <a:ext uri="{FF2B5EF4-FFF2-40B4-BE49-F238E27FC236}">
                <a16:creationId xmlns:a16="http://schemas.microsoft.com/office/drawing/2014/main" id="{277F98C2-0404-3B6A-FCB7-2B9C94106FA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638246" y="15433373"/>
            <a:ext cx="2319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en-US" dirty="0">
              <a:latin typeface="Iranian Sans" panose="01000500000000020002" pitchFamily="2" charset="-78"/>
              <a:cs typeface="Iranian Sans" panose="01000500000000020002" pitchFamily="2" charset="-78"/>
            </a:endParaRPr>
          </a:p>
        </p:txBody>
      </p:sp>
      <p:sp>
        <p:nvSpPr>
          <p:cNvPr id="173" name="TextBox 172">
            <a:extLst>
              <a:ext uri="{FF2B5EF4-FFF2-40B4-BE49-F238E27FC236}">
                <a16:creationId xmlns:a16="http://schemas.microsoft.com/office/drawing/2014/main" id="{01888546-4692-28D3-6C6A-A55B656E5C46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556465" y="14778042"/>
            <a:ext cx="2319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en-US" dirty="0">
              <a:latin typeface="Iranian Sans" panose="01000500000000020002" pitchFamily="2" charset="-78"/>
              <a:cs typeface="Iranian Sans" panose="01000500000000020002" pitchFamily="2" charset="-78"/>
            </a:endParaRPr>
          </a:p>
        </p:txBody>
      </p:sp>
      <p:sp>
        <p:nvSpPr>
          <p:cNvPr id="175" name="TextBox 174">
            <a:extLst>
              <a:ext uri="{FF2B5EF4-FFF2-40B4-BE49-F238E27FC236}">
                <a16:creationId xmlns:a16="http://schemas.microsoft.com/office/drawing/2014/main" id="{E9B9FFC8-6FA4-75C6-6C02-B99D1C177EB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569263" y="16091030"/>
            <a:ext cx="2319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en-US" dirty="0">
              <a:latin typeface="Iranian Sans" panose="01000500000000020002" pitchFamily="2" charset="-78"/>
              <a:cs typeface="Iranian Sans" panose="01000500000000020002" pitchFamily="2" charset="-78"/>
            </a:endParaRPr>
          </a:p>
        </p:txBody>
      </p:sp>
      <p:sp>
        <p:nvSpPr>
          <p:cNvPr id="177" name="TextBox 176">
            <a:extLst>
              <a:ext uri="{FF2B5EF4-FFF2-40B4-BE49-F238E27FC236}">
                <a16:creationId xmlns:a16="http://schemas.microsoft.com/office/drawing/2014/main" id="{F5F27F1C-1390-CCAF-C01D-C2C4A72006F8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54224" y="10182098"/>
            <a:ext cx="2319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en-US" dirty="0">
              <a:latin typeface="Iranian Sans" panose="01000500000000020002" pitchFamily="2" charset="-78"/>
              <a:cs typeface="Iranian Sans" panose="01000500000000020002" pitchFamily="2" charset="-78"/>
            </a:endParaRPr>
          </a:p>
        </p:txBody>
      </p:sp>
      <p:sp>
        <p:nvSpPr>
          <p:cNvPr id="179" name="TextBox 178">
            <a:extLst>
              <a:ext uri="{FF2B5EF4-FFF2-40B4-BE49-F238E27FC236}">
                <a16:creationId xmlns:a16="http://schemas.microsoft.com/office/drawing/2014/main" id="{AEE0474C-5D75-7132-FB9B-F6AE02381279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69343" y="10817404"/>
            <a:ext cx="2319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en-US" dirty="0">
              <a:latin typeface="Iranian Sans" panose="01000500000000020002" pitchFamily="2" charset="-78"/>
              <a:cs typeface="Iranian Sans" panose="01000500000000020002" pitchFamily="2" charset="-78"/>
            </a:endParaRPr>
          </a:p>
        </p:txBody>
      </p:sp>
      <p:sp>
        <p:nvSpPr>
          <p:cNvPr id="181" name="TextBox 180">
            <a:extLst>
              <a:ext uri="{FF2B5EF4-FFF2-40B4-BE49-F238E27FC236}">
                <a16:creationId xmlns:a16="http://schemas.microsoft.com/office/drawing/2014/main" id="{4F88D63F-8FF3-3A28-7664-EC79A3FB1C2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79519" y="12118533"/>
            <a:ext cx="2319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en-US" dirty="0">
              <a:latin typeface="Iranian Sans" panose="01000500000000020002" pitchFamily="2" charset="-78"/>
              <a:cs typeface="Iranian Sans" panose="01000500000000020002" pitchFamily="2" charset="-78"/>
            </a:endParaRPr>
          </a:p>
        </p:txBody>
      </p:sp>
      <p:sp>
        <p:nvSpPr>
          <p:cNvPr id="183" name="TextBox 182">
            <a:extLst>
              <a:ext uri="{FF2B5EF4-FFF2-40B4-BE49-F238E27FC236}">
                <a16:creationId xmlns:a16="http://schemas.microsoft.com/office/drawing/2014/main" id="{D0CD59A1-E7AD-3942-40A4-8182A2DFE9E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17529" y="11441168"/>
            <a:ext cx="2319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en-US" dirty="0">
              <a:latin typeface="Iranian Sans" panose="01000500000000020002" pitchFamily="2" charset="-78"/>
              <a:cs typeface="Iranian Sans" panose="01000500000000020002" pitchFamily="2" charset="-78"/>
            </a:endParaRPr>
          </a:p>
        </p:txBody>
      </p:sp>
      <p:sp>
        <p:nvSpPr>
          <p:cNvPr id="185" name="TextBox 184">
            <a:extLst>
              <a:ext uri="{FF2B5EF4-FFF2-40B4-BE49-F238E27FC236}">
                <a16:creationId xmlns:a16="http://schemas.microsoft.com/office/drawing/2014/main" id="{1777541A-CA0A-1039-540A-4F8FB865307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95541" y="12772126"/>
            <a:ext cx="2319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en-US" dirty="0">
              <a:latin typeface="Iranian Sans" panose="01000500000000020002" pitchFamily="2" charset="-78"/>
              <a:cs typeface="Iranian Sans" panose="01000500000000020002" pitchFamily="2" charset="-78"/>
            </a:endParaRPr>
          </a:p>
        </p:txBody>
      </p:sp>
      <p:sp>
        <p:nvSpPr>
          <p:cNvPr id="187" name="TextBox 186">
            <a:extLst>
              <a:ext uri="{FF2B5EF4-FFF2-40B4-BE49-F238E27FC236}">
                <a16:creationId xmlns:a16="http://schemas.microsoft.com/office/drawing/2014/main" id="{A8077F64-2710-48CB-7DDD-61CE0A567119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79519" y="13472487"/>
            <a:ext cx="2319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en-US" dirty="0">
              <a:latin typeface="Iranian Sans" panose="01000500000000020002" pitchFamily="2" charset="-78"/>
              <a:cs typeface="Iranian Sans" panose="01000500000000020002" pitchFamily="2" charset="-78"/>
            </a:endParaRPr>
          </a:p>
        </p:txBody>
      </p:sp>
      <p:sp>
        <p:nvSpPr>
          <p:cNvPr id="189" name="TextBox 188">
            <a:extLst>
              <a:ext uri="{FF2B5EF4-FFF2-40B4-BE49-F238E27FC236}">
                <a16:creationId xmlns:a16="http://schemas.microsoft.com/office/drawing/2014/main" id="{E08EC83A-D764-8CC3-3081-CB336A538F1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58106" y="14101105"/>
            <a:ext cx="2319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en-US" dirty="0">
              <a:latin typeface="Iranian Sans" panose="01000500000000020002" pitchFamily="2" charset="-78"/>
              <a:cs typeface="Iranian Sans" panose="01000500000000020002" pitchFamily="2" charset="-78"/>
            </a:endParaRPr>
          </a:p>
        </p:txBody>
      </p:sp>
      <p:sp>
        <p:nvSpPr>
          <p:cNvPr id="191" name="TextBox 190">
            <a:extLst>
              <a:ext uri="{FF2B5EF4-FFF2-40B4-BE49-F238E27FC236}">
                <a16:creationId xmlns:a16="http://schemas.microsoft.com/office/drawing/2014/main" id="{8937F2D0-3049-EC87-D6EB-A69D7019230D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26836" y="15367018"/>
            <a:ext cx="2319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en-US" dirty="0">
              <a:latin typeface="Iranian Sans" panose="01000500000000020002" pitchFamily="2" charset="-78"/>
              <a:cs typeface="Iranian Sans" panose="01000500000000020002" pitchFamily="2" charset="-78"/>
            </a:endParaRPr>
          </a:p>
        </p:txBody>
      </p:sp>
      <p:sp>
        <p:nvSpPr>
          <p:cNvPr id="193" name="TextBox 192">
            <a:extLst>
              <a:ext uri="{FF2B5EF4-FFF2-40B4-BE49-F238E27FC236}">
                <a16:creationId xmlns:a16="http://schemas.microsoft.com/office/drawing/2014/main" id="{199DFB47-711E-819C-2931-DAD91BD048E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26836" y="14766735"/>
            <a:ext cx="2319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en-US" dirty="0">
              <a:latin typeface="Iranian Sans" panose="01000500000000020002" pitchFamily="2" charset="-78"/>
              <a:cs typeface="Iranian Sans" panose="01000500000000020002" pitchFamily="2" charset="-78"/>
            </a:endParaRPr>
          </a:p>
        </p:txBody>
      </p:sp>
      <p:sp>
        <p:nvSpPr>
          <p:cNvPr id="195" name="TextBox 194">
            <a:extLst>
              <a:ext uri="{FF2B5EF4-FFF2-40B4-BE49-F238E27FC236}">
                <a16:creationId xmlns:a16="http://schemas.microsoft.com/office/drawing/2014/main" id="{A4AD8CC2-8B91-AFB2-3447-DCDCD363187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41426" y="16068072"/>
            <a:ext cx="2319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en-US" dirty="0">
              <a:latin typeface="Iranian Sans" panose="01000500000000020002" pitchFamily="2" charset="-78"/>
              <a:cs typeface="Iranian Sans" panose="01000500000000020002" pitchFamily="2" charset="-78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124</Words>
  <Application>Microsoft Office PowerPoint</Application>
  <PresentationFormat>Custom</PresentationFormat>
  <Paragraphs>34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2" baseType="lpstr">
      <vt:lpstr>Times New Roman</vt:lpstr>
      <vt:lpstr>IRANSans Bold</vt:lpstr>
      <vt:lpstr>Times New Roman Bold</vt:lpstr>
      <vt:lpstr>IRANSansX 1 Bold</vt:lpstr>
      <vt:lpstr>IRANSansX 2 Heavy</vt:lpstr>
      <vt:lpstr>Arial</vt:lpstr>
      <vt:lpstr>IRANSansX 1 Heavy</vt:lpstr>
      <vt:lpstr>Calibri</vt:lpstr>
      <vt:lpstr>Iranian Sans</vt:lpstr>
      <vt:lpstr>IRANSans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فن بازار</dc:title>
  <cp:lastModifiedBy>Niloofar Beyranvand</cp:lastModifiedBy>
  <cp:revision>3</cp:revision>
  <dcterms:created xsi:type="dcterms:W3CDTF">2006-08-16T00:00:00Z</dcterms:created>
  <dcterms:modified xsi:type="dcterms:W3CDTF">2026-08-31T15:07:30Z</dcterms:modified>
  <dc:identifier>DAHQjjDTA9o</dc:identifier>
</cp:coreProperties>
</file>